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9" r:id="rId3"/>
    <p:sldId id="257" r:id="rId4"/>
    <p:sldId id="263" r:id="rId5"/>
    <p:sldId id="260" r:id="rId6"/>
    <p:sldId id="261" r:id="rId7"/>
    <p:sldId id="311" r:id="rId8"/>
    <p:sldId id="266" r:id="rId9"/>
    <p:sldId id="312" r:id="rId10"/>
    <p:sldId id="313" r:id="rId11"/>
    <p:sldId id="314" r:id="rId12"/>
    <p:sldId id="262" r:id="rId13"/>
    <p:sldId id="315" r:id="rId14"/>
    <p:sldId id="316" r:id="rId15"/>
    <p:sldId id="264" r:id="rId16"/>
    <p:sldId id="317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Montserrat Medium" panose="00000600000000000000" pitchFamily="2" charset="-52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Staatliches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253521-6D02-4AA2-82D9-2E88BCC520B6}">
  <a:tblStyle styleId="{55253521-6D02-4AA2-82D9-2E88BCC52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3" d="100"/>
          <a:sy n="153" d="100"/>
        </p:scale>
        <p:origin x="970" y="-10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1"/>
  <c:style val="2"/>
  <c:chart>
    <c:autoTitleDeleted val="1"/>
    <c:plotArea>
      <c:layout>
        <c:manualLayout>
          <c:layoutTarget val="inner"/>
          <c:xMode val="edge"/>
          <c:yMode val="edge"/>
          <c:x val="3.3426533934079843E-2"/>
          <c:y val="4.2902522052274288E-2"/>
          <c:w val="0.93635396161417361"/>
          <c:h val="0.7292596131114913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Занимаются самостоятельно, %</c:v>
                </c:pt>
              </c:strCache>
            </c:strRef>
          </c:tx>
          <c:spPr>
            <a:solidFill>
              <a:srgbClr val="5C9CD5"/>
            </a:solidFill>
            <a:ln>
              <a:noFill/>
            </a:ln>
            <a:effectLst/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7D474CAC-7B99-4D27-BF47-8CC4151DB654}" type="VALUE">
                      <a:rPr lang="en-US" baseline="0" smtClean="0"/>
                      <a:pPr/>
                      <a:t>[ЗНАЧЕНИЕ]</a:t>
                    </a:fld>
                    <a:r>
                      <a:rPr lang="en-US" baseline="0" dirty="0"/>
                      <a:t>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4CD-4A49-86F8-2EA71ECE8E9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D6BCB07-BED4-44B0-9FC3-C266986E4BD4}" type="VALUE">
                      <a:rPr lang="en-US" baseline="0" smtClean="0"/>
                      <a:pPr/>
                      <a:t>[ЗНАЧЕНИЕ]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4CD-4A49-86F8-2EA71ECE8E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21</c:v>
                </c:pt>
                <c:pt idx="1">
                  <c:v>17.3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56F5-4F0B-940D-B56B7CEB558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Обращаются в организации, %</c:v>
                </c:pt>
              </c:strCache>
            </c:strRef>
          </c:tx>
          <c:spPr>
            <a:solidFill>
              <a:srgbClr val="6E66AB"/>
            </a:solidFill>
            <a:ln>
              <a:noFill/>
            </a:ln>
            <a:effectLst/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9B08CDE9-EAC4-40DD-8E8C-BD6B71C9B609}" type="VALUE">
                      <a:rPr lang="en-US" baseline="0" smtClean="0"/>
                      <a:pPr/>
                      <a:t>[ЗНАЧЕНИЕ]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4CD-4A49-86F8-2EA71ECE8E9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9CF6259-5953-4CC6-8388-3B20FC861F8C}" type="VALUE">
                      <a:rPr lang="en-US" baseline="0" smtClean="0"/>
                      <a:pPr/>
                      <a:t>[ЗНАЧЕНИЕ]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outEnd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4CD-4A49-86F8-2EA71ECE8E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10.6</c:v>
                </c:pt>
                <c:pt idx="1">
                  <c:v>11.4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56F5-4F0B-940D-B56B7CEB5584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19"/>
        <c:overlap val="-27"/>
        <c:axId val="129444096"/>
        <c:axId val="133951488"/>
      </c:barChart>
      <c:catAx>
        <c:axId val="129444096"/>
        <c:scaling>
          <c:orientation val="minMax"/>
        </c:scaling>
        <c:delete val="1"/>
        <c:axPos val="b"/>
        <c:numFmt formatCode="General" sourceLinked="1"/>
        <c:majorTickMark val="none"/>
        <c:minorTickMark val="cross"/>
        <c:tickLblPos val="nextTo"/>
        <c:crossAx val="133951488"/>
        <c:crosses val="autoZero"/>
        <c:auto val="1"/>
        <c:lblAlgn val="ctr"/>
        <c:lblOffset val="100"/>
        <c:noMultiLvlLbl val="1"/>
      </c:catAx>
      <c:valAx>
        <c:axId val="133951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crossAx val="12944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2482212562995448"/>
          <c:y val="0.83738864988340056"/>
          <c:w val="0.75381314182656911"/>
          <c:h val="0.1551428487870712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1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1"/>
  <c:style val="2"/>
  <c:chart>
    <c:autoTitleDeleted val="1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5C9CD5"/>
            </a:solidFill>
            <a:ln>
              <a:noFill/>
            </a:ln>
            <a:effectLst/>
          </c:spPr>
          <c:invertIfNegative val="1"/>
          <c:dLbls>
            <c:dLbl>
              <c:idx val="0"/>
              <c:layout>
                <c:manualLayout>
                  <c:x val="-1.7377392335090969E-17"/>
                  <c:y val="-0.443930370744778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02F-4A1F-AE6F-D88D5B5CFA8D}"/>
                </c:ext>
              </c:extLst>
            </c:dLbl>
            <c:dLbl>
              <c:idx val="1"/>
              <c:layout>
                <c:manualLayout>
                  <c:x val="-1.8957374269320101E-3"/>
                  <c:y val="-0.341826385473479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2F-4A1F-AE6F-D88D5B5CFA8D}"/>
                </c:ext>
              </c:extLst>
            </c:dLbl>
            <c:dLbl>
              <c:idx val="2"/>
              <c:layout>
                <c:manualLayout>
                  <c:x val="-6.9509569340363877E-17"/>
                  <c:y val="-0.239722400202180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2F-4A1F-AE6F-D88D5B5CFA8D}"/>
                </c:ext>
              </c:extLst>
            </c:dLbl>
            <c:dLbl>
              <c:idx val="3"/>
              <c:layout>
                <c:manualLayout>
                  <c:x val="0"/>
                  <c:y val="-0.23084379278728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2F-4A1F-AE6F-D88D5B5CFA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Лист1!$A$2:$A$5</c:f>
              <c:strCache>
                <c:ptCount val="4"/>
                <c:pt idx="0">
                  <c:v>Открыли приложение</c:v>
                </c:pt>
                <c:pt idx="1">
                  <c:v>Зарегистрировались или вошли</c:v>
                </c:pt>
                <c:pt idx="2">
                  <c:v>Добавили хотя бы один товар</c:v>
                </c:pt>
                <c:pt idx="3">
                  <c:v>Сделали заказ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E4D5-451A-96FE-0540BC952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0557568"/>
        <c:axId val="380591104"/>
      </c:barChart>
      <c:catAx>
        <c:axId val="380557568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0591104"/>
        <c:crosses val="autoZero"/>
        <c:auto val="1"/>
        <c:lblAlgn val="ctr"/>
        <c:lblOffset val="100"/>
        <c:noMultiLvlLbl val="1"/>
      </c:catAx>
      <c:valAx>
        <c:axId val="38059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cross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055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1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03f25f02dd_0_4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03f25f02dd_0_4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5f6cd14c6_0_3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05f6cd14c6_0_3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03f25f02dd_0_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03f25f02dd_0_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_2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_2_1_1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2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_1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9" r:id="rId7"/>
    <p:sldLayoutId id="2147483668" r:id="rId8"/>
    <p:sldLayoutId id="2147483674" r:id="rId9"/>
    <p:sldLayoutId id="2147483676" r:id="rId10"/>
    <p:sldLayoutId id="2147483679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4143372" y="3000378"/>
            <a:ext cx="4071966" cy="11430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Выполнили студенты 3 курса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:</a:t>
            </a:r>
            <a:endParaRPr lang="ru-RU" b="1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-Прядченко Георгий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;</a:t>
            </a:r>
            <a:b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-</a:t>
            </a:r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Киселева Мария</a:t>
            </a:r>
            <a:b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-Мошкин Никита</a:t>
            </a:r>
            <a:endParaRPr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857620" y="928676"/>
            <a:ext cx="4603800" cy="170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Sportique</a:t>
            </a:r>
            <a:r>
              <a:rPr lang="en" b="1" dirty="0"/>
              <a:t> </a:t>
            </a:r>
            <a:br>
              <a:rPr lang="en" b="1" dirty="0"/>
            </a:br>
            <a:r>
              <a:rPr lang="ru-RU" sz="2800" b="1" dirty="0">
                <a:solidFill>
                  <a:schemeClr val="dk2"/>
                </a:solidFill>
              </a:rPr>
              <a:t>Прокат спортивного инвентаря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2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2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2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2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2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 flipH="1">
            <a:off x="621396" y="1327132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2"/>
          <p:cNvSpPr/>
          <p:nvPr/>
        </p:nvSpPr>
        <p:spPr>
          <a:xfrm flipH="1">
            <a:off x="866671" y="1392510"/>
            <a:ext cx="155633" cy="163998"/>
          </a:xfrm>
          <a:custGeom>
            <a:avLst/>
            <a:gdLst/>
            <a:ahLst/>
            <a:cxnLst/>
            <a:rect l="l" t="t" r="r" b="b"/>
            <a:pathLst>
              <a:path w="7443" h="7844" extrusionOk="0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/>
          <p:nvPr/>
        </p:nvSpPr>
        <p:spPr>
          <a:xfrm flipH="1">
            <a:off x="922019" y="1235871"/>
            <a:ext cx="239963" cy="195882"/>
          </a:xfrm>
          <a:custGeom>
            <a:avLst/>
            <a:gdLst/>
            <a:ahLst/>
            <a:cxnLst/>
            <a:rect l="l" t="t" r="r" b="b"/>
            <a:pathLst>
              <a:path w="11476" h="9369" extrusionOk="0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 flipH="1">
            <a:off x="875474" y="1414860"/>
            <a:ext cx="114064" cy="119842"/>
          </a:xfrm>
          <a:custGeom>
            <a:avLst/>
            <a:gdLst/>
            <a:ahLst/>
            <a:cxnLst/>
            <a:rect l="l" t="t" r="r" b="b"/>
            <a:pathLst>
              <a:path w="5455" h="5732" extrusionOk="0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2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2057495" y="2972229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98495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2186530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2857488" y="2857502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3006098" y="2751153"/>
            <a:ext cx="25824" cy="52311"/>
          </a:xfrm>
          <a:custGeom>
            <a:avLst/>
            <a:gdLst/>
            <a:ahLst/>
            <a:cxnLst/>
            <a:rect l="l" t="t" r="r" b="b"/>
            <a:pathLst>
              <a:path w="1235" h="2502" fill="none" extrusionOk="0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917293" y="2751153"/>
            <a:ext cx="26535" cy="52311"/>
          </a:xfrm>
          <a:custGeom>
            <a:avLst/>
            <a:gdLst/>
            <a:ahLst/>
            <a:cxnLst/>
            <a:rect l="l" t="t" r="r" b="b"/>
            <a:pathLst>
              <a:path w="1269" h="2502" fill="none" extrusionOk="0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828718" y="3341853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2829638" y="31500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810"/>
          <a:stretch>
            <a:fillRect/>
          </a:stretch>
        </p:blipFill>
        <p:spPr bwMode="auto">
          <a:xfrm>
            <a:off x="1754168" y="1300154"/>
            <a:ext cx="1460510" cy="262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-RU" dirty="0"/>
              <a:t>ценарий для</a:t>
            </a:r>
            <a:r>
              <a:rPr lang="en" dirty="0"/>
              <a:t> </a:t>
            </a:r>
            <a:r>
              <a:rPr lang="ru-RU" b="0" dirty="0">
                <a:solidFill>
                  <a:schemeClr val="dk2"/>
                </a:solidFill>
              </a:rPr>
              <a:t>работника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" name="Google Shape;6192;p85"/>
          <p:cNvGrpSpPr/>
          <p:nvPr/>
        </p:nvGrpSpPr>
        <p:grpSpPr>
          <a:xfrm>
            <a:off x="2643174" y="2714626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6192;p85"/>
          <p:cNvGrpSpPr/>
          <p:nvPr/>
        </p:nvGrpSpPr>
        <p:grpSpPr>
          <a:xfrm>
            <a:off x="5593152" y="2714626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Рисунок 15" descr="https://sun9-2.userapi.com/impg/Dy40fLGtL8-FQtzwZlyns0MqgUfOjvufugHyFw/nShlj0uXB-8.jpg?size=1051x2160&amp;quality=95&amp;sign=4b3802e12ec0d734dc7ddbf004cf1223&amp;type=albu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3" y="1000114"/>
            <a:ext cx="192882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4" name="Picture 4" descr="https://sun9-42.userapi.com/impg/J4ENU4ubDpuIKLcG4KjTm-x-LMTNGDe0PlNUnA/K6ikMkX5rdI.jpg?size=1051x2160&amp;quality=95&amp;sign=72ee17a56087d80b4181d36e3f2fb3c7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1000114"/>
            <a:ext cx="1928826" cy="3643337"/>
          </a:xfrm>
          <a:prstGeom prst="rect">
            <a:avLst/>
          </a:prstGeom>
          <a:noFill/>
        </p:spPr>
      </p:pic>
      <p:pic>
        <p:nvPicPr>
          <p:cNvPr id="158726" name="Picture 6" descr="https://sun9-36.userapi.com/impg/zJenTtsgaWxK9bLfyAcWRZudHJkDRmvol70Oig/1aK1DjYpuME.jpg?size=997x2160&amp;quality=95&amp;sign=d3d50b8daf329f852fd1811455192346&amp;type=albu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1000114"/>
            <a:ext cx="1928825" cy="3643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-RU" dirty="0"/>
              <a:t>ценарий для</a:t>
            </a:r>
            <a:r>
              <a:rPr lang="en" dirty="0"/>
              <a:t> </a:t>
            </a:r>
            <a:r>
              <a:rPr lang="ru-RU" b="0" dirty="0">
                <a:solidFill>
                  <a:schemeClr val="dk2"/>
                </a:solidFill>
              </a:rPr>
              <a:t>работника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" name="Google Shape;6192;p85"/>
          <p:cNvGrpSpPr/>
          <p:nvPr/>
        </p:nvGrpSpPr>
        <p:grpSpPr>
          <a:xfrm>
            <a:off x="2643174" y="2714626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6192;p85"/>
          <p:cNvGrpSpPr/>
          <p:nvPr/>
        </p:nvGrpSpPr>
        <p:grpSpPr>
          <a:xfrm>
            <a:off x="5593152" y="2714626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770" name="Picture 2" descr="https://sun9-24.userapi.com/impg/p5SwRqQoAd5t-awsU-sBy812bmGxdphpS4ryeQ/AjpieBtaJtY.jpg?size=997x2160&amp;quality=95&amp;sign=b8af4c0f2adb2ca5d3053192e5544a45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14"/>
            <a:ext cx="1928826" cy="3643337"/>
          </a:xfrm>
          <a:prstGeom prst="rect">
            <a:avLst/>
          </a:prstGeom>
          <a:noFill/>
        </p:spPr>
      </p:pic>
      <p:pic>
        <p:nvPicPr>
          <p:cNvPr id="17" name="Рисунок 16" descr="https://sun9-75.userapi.com/impg/Dk9Gbdut2GKaDUE_NKwqutRULYe624nG042ARA/E6CBy312TYE.jpg?size=997x2160&amp;quality=95&amp;sign=2db9161e438389e439d8bb4ade2c4c27&amp;type=album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1000115"/>
            <a:ext cx="1928825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 descr="https://sun9-66.userapi.com/impg/IrEceQq3MCBKS3hfHXrIxeytP9KcxY5wGJvfBA/zXfFZGP3wEg.jpg?size=997x2160&amp;quality=95&amp;sign=abaea858e44ed65def7f4c041ebe6507&amp;type=album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1000114"/>
            <a:ext cx="192882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8"/>
          <p:cNvGrpSpPr/>
          <p:nvPr/>
        </p:nvGrpSpPr>
        <p:grpSpPr>
          <a:xfrm>
            <a:off x="7286644" y="2643188"/>
            <a:ext cx="1739912" cy="3087854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2" name="Диаграмма 71">
            <a:extLst>
              <a:ext uri="{FF2B5EF4-FFF2-40B4-BE49-F238E27FC236}">
                <a16:creationId xmlns:a16="http://schemas.microsoft.com/office/drawing/2014/main" id="{7DA832E7-EFE5-4A4A-8641-7D8E8344D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666572"/>
              </p:ext>
            </p:extLst>
          </p:nvPr>
        </p:nvGraphicFramePr>
        <p:xfrm>
          <a:off x="428596" y="1357304"/>
          <a:ext cx="6699240" cy="2860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4F5C57AE-1261-4795-8546-4DD0FE09DC0F}"/>
              </a:ext>
            </a:extLst>
          </p:cNvPr>
          <p:cNvSpPr txBox="1"/>
          <p:nvPr/>
        </p:nvSpPr>
        <p:spPr>
          <a:xfrm>
            <a:off x="918579" y="4412557"/>
            <a:ext cx="675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Трекшен (по количеству уникальных пользователей)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428596" y="142858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</a:t>
            </a:r>
            <a:r>
              <a:rPr lang="en-US" dirty="0"/>
              <a:t>/B</a:t>
            </a:r>
            <a:r>
              <a:rPr lang="ru-RU" dirty="0"/>
              <a:t>  </a:t>
            </a:r>
            <a:r>
              <a:rPr lang="ru-RU" b="0" dirty="0">
                <a:solidFill>
                  <a:schemeClr val="dk2"/>
                </a:solidFill>
              </a:rPr>
              <a:t>тестирование</a:t>
            </a:r>
            <a:endParaRPr b="0" dirty="0">
              <a:solidFill>
                <a:schemeClr val="dk2"/>
              </a:solidFill>
            </a:endParaRP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/>
          </a:p>
        </p:txBody>
      </p:sp>
      <p:pic>
        <p:nvPicPr>
          <p:cNvPr id="162818" name="Picture 2" descr="https://sun9-74.userapi.com/impg/ftkAblOog36xP_TAlQwM0y3ot7EPq71YdmF2Ig/0SwESaO-P94.jpg?size=997x2160&amp;quality=95&amp;sign=144c79be2b72cbecc68d0e2d27d23802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785800"/>
            <a:ext cx="1928826" cy="3786214"/>
          </a:xfrm>
          <a:prstGeom prst="rect">
            <a:avLst/>
          </a:prstGeom>
          <a:noFill/>
        </p:spPr>
      </p:pic>
      <p:pic>
        <p:nvPicPr>
          <p:cNvPr id="162820" name="Picture 4" descr="https://sun9-71.userapi.com/impg/B9RUcXgcBi9phE_-eemJ1FU47xt3uHuNUxxmRA/QyC8iCfYXQM.jpg?size=997x2160&amp;quality=95&amp;sign=6084202f3b9e672f3d134061b4640e55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785800"/>
            <a:ext cx="1928826" cy="3786213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663" y="2000246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Вариант 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9454" y="200024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Вариант 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428596" y="142858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</a:t>
            </a:r>
            <a:r>
              <a:rPr lang="en-US" dirty="0"/>
              <a:t>/B</a:t>
            </a:r>
            <a:r>
              <a:rPr lang="ru-RU" dirty="0"/>
              <a:t>  </a:t>
            </a:r>
            <a:r>
              <a:rPr lang="ru-RU" b="0" dirty="0">
                <a:solidFill>
                  <a:schemeClr val="dk2"/>
                </a:solidFill>
              </a:rPr>
              <a:t>тестирование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F2EB38-170A-42C1-B15D-EF5DB99A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6" y="714362"/>
            <a:ext cx="6286544" cy="40235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50"/>
          <p:cNvGrpSpPr/>
          <p:nvPr/>
        </p:nvGrpSpPr>
        <p:grpSpPr>
          <a:xfrm>
            <a:off x="6299222" y="1386693"/>
            <a:ext cx="3130562" cy="4062228"/>
            <a:chOff x="4484375" y="750197"/>
            <a:chExt cx="4050411" cy="5255827"/>
          </a:xfrm>
        </p:grpSpPr>
        <p:sp>
          <p:nvSpPr>
            <p:cNvPr id="1047" name="Google Shape;1047;p50"/>
            <p:cNvSpPr/>
            <p:nvPr/>
          </p:nvSpPr>
          <p:spPr>
            <a:xfrm>
              <a:off x="4484375" y="750197"/>
              <a:ext cx="2211445" cy="1672794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4536227" y="794105"/>
              <a:ext cx="2107739" cy="1584976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775996" y="1002227"/>
              <a:ext cx="609955" cy="1128400"/>
            </a:xfrm>
            <a:custGeom>
              <a:avLst/>
              <a:gdLst/>
              <a:ahLst/>
              <a:cxnLst/>
              <a:rect l="l" t="t" r="r" b="b"/>
              <a:pathLst>
                <a:path w="28255" h="52271" fill="none" extrusionOk="0">
                  <a:moveTo>
                    <a:pt x="18648" y="1134"/>
                  </a:moveTo>
                  <a:cubicBezTo>
                    <a:pt x="18648" y="1134"/>
                    <a:pt x="2703" y="0"/>
                    <a:pt x="1369" y="2502"/>
                  </a:cubicBezTo>
                  <a:cubicBezTo>
                    <a:pt x="1" y="5004"/>
                    <a:pt x="968" y="50736"/>
                    <a:pt x="1736" y="51303"/>
                  </a:cubicBezTo>
                  <a:cubicBezTo>
                    <a:pt x="2503" y="51871"/>
                    <a:pt x="24051" y="52271"/>
                    <a:pt x="26153" y="51504"/>
                  </a:cubicBezTo>
                  <a:cubicBezTo>
                    <a:pt x="28254" y="50736"/>
                    <a:pt x="25386" y="4203"/>
                    <a:pt x="25386" y="2869"/>
                  </a:cubicBezTo>
                  <a:cubicBezTo>
                    <a:pt x="25386" y="1535"/>
                    <a:pt x="20382" y="934"/>
                    <a:pt x="20382" y="93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840822" y="1097275"/>
              <a:ext cx="495433" cy="1020398"/>
            </a:xfrm>
            <a:custGeom>
              <a:avLst/>
              <a:gdLst/>
              <a:ahLst/>
              <a:cxnLst/>
              <a:rect l="l" t="t" r="r" b="b"/>
              <a:pathLst>
                <a:path w="22950" h="47268" fill="none" extrusionOk="0">
                  <a:moveTo>
                    <a:pt x="0" y="34592"/>
                  </a:moveTo>
                  <a:cubicBezTo>
                    <a:pt x="33" y="40629"/>
                    <a:pt x="167" y="45032"/>
                    <a:pt x="467" y="45166"/>
                  </a:cubicBezTo>
                  <a:cubicBezTo>
                    <a:pt x="1434" y="45533"/>
                    <a:pt x="21816" y="47267"/>
                    <a:pt x="22383" y="45366"/>
                  </a:cubicBezTo>
                  <a:cubicBezTo>
                    <a:pt x="22950" y="43431"/>
                    <a:pt x="20848" y="0"/>
                    <a:pt x="20848" y="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840822" y="1076379"/>
              <a:ext cx="433520" cy="705717"/>
            </a:xfrm>
            <a:custGeom>
              <a:avLst/>
              <a:gdLst/>
              <a:ahLst/>
              <a:cxnLst/>
              <a:rect l="l" t="t" r="r" b="b"/>
              <a:pathLst>
                <a:path w="20082" h="32691" fill="none" extrusionOk="0">
                  <a:moveTo>
                    <a:pt x="20081" y="768"/>
                  </a:moveTo>
                  <a:cubicBezTo>
                    <a:pt x="20081" y="768"/>
                    <a:pt x="667" y="1"/>
                    <a:pt x="467" y="968"/>
                  </a:cubicBezTo>
                  <a:cubicBezTo>
                    <a:pt x="334" y="1569"/>
                    <a:pt x="0" y="19582"/>
                    <a:pt x="0" y="32691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4863143" y="1167844"/>
              <a:ext cx="406860" cy="22"/>
            </a:xfrm>
            <a:custGeom>
              <a:avLst/>
              <a:gdLst/>
              <a:ahLst/>
              <a:cxnLst/>
              <a:rect l="l" t="t" r="r" b="b"/>
              <a:pathLst>
                <a:path w="18847" h="1" fill="none" extrusionOk="0">
                  <a:moveTo>
                    <a:pt x="0" y="0"/>
                  </a:moveTo>
                  <a:lnTo>
                    <a:pt x="188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884018" y="1238412"/>
              <a:ext cx="203095" cy="211730"/>
            </a:xfrm>
            <a:custGeom>
              <a:avLst/>
              <a:gdLst/>
              <a:ahLst/>
              <a:cxnLst/>
              <a:rect l="l" t="t" r="r" b="b"/>
              <a:pathLst>
                <a:path w="9408" h="9808" fill="none" extrusionOk="0">
                  <a:moveTo>
                    <a:pt x="1" y="0"/>
                  </a:moveTo>
                  <a:lnTo>
                    <a:pt x="9407" y="0"/>
                  </a:lnTo>
                  <a:lnTo>
                    <a:pt x="9407" y="9807"/>
                  </a:lnTo>
                  <a:lnTo>
                    <a:pt x="1" y="9807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5107251" y="1885767"/>
              <a:ext cx="155560" cy="161323"/>
            </a:xfrm>
            <a:custGeom>
              <a:avLst/>
              <a:gdLst/>
              <a:ahLst/>
              <a:cxnLst/>
              <a:rect l="l" t="t" r="r" b="b"/>
              <a:pathLst>
                <a:path w="7206" h="7473" fill="none" extrusionOk="0">
                  <a:moveTo>
                    <a:pt x="0" y="0"/>
                  </a:moveTo>
                  <a:lnTo>
                    <a:pt x="7205" y="0"/>
                  </a:lnTo>
                  <a:lnTo>
                    <a:pt x="7205" y="7472"/>
                  </a:lnTo>
                  <a:lnTo>
                    <a:pt x="0" y="7472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879700" y="1528608"/>
              <a:ext cx="398225" cy="22"/>
            </a:xfrm>
            <a:custGeom>
              <a:avLst/>
              <a:gdLst/>
              <a:ahLst/>
              <a:cxnLst/>
              <a:rect l="l" t="t" r="r" b="b"/>
              <a:pathLst>
                <a:path w="18447" h="1" fill="none" extrusionOk="0">
                  <a:moveTo>
                    <a:pt x="0" y="0"/>
                  </a:moveTo>
                  <a:lnTo>
                    <a:pt x="184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5128838" y="1250652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0"/>
                  </a:moveTo>
                  <a:lnTo>
                    <a:pt x="5972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5128838" y="13003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5128838" y="1350730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5128838" y="14004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884018" y="1591254"/>
              <a:ext cx="385985" cy="186516"/>
            </a:xfrm>
            <a:custGeom>
              <a:avLst/>
              <a:gdLst/>
              <a:ahLst/>
              <a:cxnLst/>
              <a:rect l="l" t="t" r="r" b="b"/>
              <a:pathLst>
                <a:path w="17880" h="8640" fill="none" extrusionOk="0">
                  <a:moveTo>
                    <a:pt x="1" y="0"/>
                  </a:moveTo>
                  <a:lnTo>
                    <a:pt x="17880" y="0"/>
                  </a:lnTo>
                  <a:lnTo>
                    <a:pt x="17880" y="8640"/>
                  </a:lnTo>
                  <a:lnTo>
                    <a:pt x="1" y="8640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900575" y="1827439"/>
              <a:ext cx="357187" cy="22"/>
            </a:xfrm>
            <a:custGeom>
              <a:avLst/>
              <a:gdLst/>
              <a:ahLst/>
              <a:cxnLst/>
              <a:rect l="l" t="t" r="r" b="b"/>
              <a:pathLst>
                <a:path w="16546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892653" y="1873527"/>
              <a:ext cx="115968" cy="22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1" y="0"/>
                  </a:moveTo>
                  <a:lnTo>
                    <a:pt x="5371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5340543" y="1082877"/>
              <a:ext cx="284480" cy="35296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5294476" y="1321220"/>
              <a:ext cx="298857" cy="22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693187" y="1699254"/>
              <a:ext cx="128921" cy="4539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161974" y="2076598"/>
              <a:ext cx="169958" cy="162036"/>
            </a:xfrm>
            <a:custGeom>
              <a:avLst/>
              <a:gdLst/>
              <a:ahLst/>
              <a:cxnLst/>
              <a:rect l="l" t="t" r="r" b="b"/>
              <a:pathLst>
                <a:path w="7873" h="7506" fill="none" extrusionOk="0">
                  <a:moveTo>
                    <a:pt x="1168" y="0"/>
                  </a:moveTo>
                  <a:cubicBezTo>
                    <a:pt x="1168" y="0"/>
                    <a:pt x="0" y="5938"/>
                    <a:pt x="7873" y="7505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290871" y="2204761"/>
              <a:ext cx="57617" cy="54034"/>
            </a:xfrm>
            <a:custGeom>
              <a:avLst/>
              <a:gdLst/>
              <a:ahLst/>
              <a:cxnLst/>
              <a:rect l="l" t="t" r="r" b="b"/>
              <a:pathLst>
                <a:path w="2669" h="2503" fill="none" extrusionOk="0">
                  <a:moveTo>
                    <a:pt x="768" y="1"/>
                  </a:moveTo>
                  <a:lnTo>
                    <a:pt x="2669" y="1735"/>
                  </a:lnTo>
                  <a:lnTo>
                    <a:pt x="0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555853" y="1283767"/>
              <a:ext cx="66986" cy="66986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571698" y="1070637"/>
              <a:ext cx="69879" cy="54012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655748" y="1699260"/>
              <a:ext cx="87149" cy="62669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5642979" y="1283767"/>
              <a:ext cx="157740" cy="166375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5393841" y="1507712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4576552" y="1789985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5373679" y="2118347"/>
              <a:ext cx="174276" cy="181486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4484375" y="2423676"/>
              <a:ext cx="2211445" cy="56192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217826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7199822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767755" y="1819516"/>
              <a:ext cx="1276037" cy="936876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6767755" y="2610901"/>
              <a:ext cx="1276037" cy="145478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6831848" y="1877845"/>
              <a:ext cx="1147851" cy="661786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945286" y="1948055"/>
              <a:ext cx="280853" cy="521381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969032" y="1991984"/>
              <a:ext cx="233339" cy="433520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7335195" y="2044908"/>
              <a:ext cx="98676" cy="102282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7475598" y="2358137"/>
              <a:ext cx="52587" cy="54746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338066" y="2219893"/>
              <a:ext cx="200202" cy="101548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313586" y="1975786"/>
              <a:ext cx="247738" cy="458713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7630421" y="1975786"/>
              <a:ext cx="233339" cy="171405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7630421" y="1975786"/>
              <a:ext cx="233339" cy="36742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7648425" y="2038432"/>
              <a:ext cx="61222" cy="59063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7770111" y="2038432"/>
              <a:ext cx="61244" cy="59063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7666428" y="2240056"/>
              <a:ext cx="178615" cy="131079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7666428" y="2240056"/>
              <a:ext cx="178615" cy="27373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7199822" y="2940688"/>
              <a:ext cx="412623" cy="18738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924025" y="2924843"/>
              <a:ext cx="958463" cy="34583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06636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047673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56254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60358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6308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404832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738958" y="3065980"/>
              <a:ext cx="77801" cy="1194674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779995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214736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045514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783493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787597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819136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8233134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955496" y="3021338"/>
              <a:ext cx="2338898" cy="82119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7948702" y="3021338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892138" y="2955087"/>
              <a:ext cx="2477878" cy="82119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8024322" y="2955087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293939" y="3259681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6293939" y="3588043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7444642" y="3240253"/>
              <a:ext cx="159877" cy="321891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7484254" y="3448353"/>
              <a:ext cx="80672" cy="445760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7517369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6831977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7491443" y="4141797"/>
              <a:ext cx="72037" cy="118127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7510181" y="3870317"/>
              <a:ext cx="34583" cy="389611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990988" y="2311336"/>
              <a:ext cx="1207626" cy="951987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145614" y="3978922"/>
              <a:ext cx="438550" cy="281307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6399802" y="4000660"/>
              <a:ext cx="166353" cy="11523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6334264" y="2723219"/>
              <a:ext cx="267901" cy="1269561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041909" y="3978922"/>
              <a:ext cx="438572" cy="281307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6296098" y="4000660"/>
              <a:ext cx="166375" cy="11523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096633" y="2723219"/>
              <a:ext cx="419855" cy="1281348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6259378" y="2825477"/>
              <a:ext cx="134684" cy="1171618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5702041" y="1001493"/>
              <a:ext cx="177881" cy="188696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811488" y="1005811"/>
              <a:ext cx="167800" cy="342076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5874846" y="1283767"/>
              <a:ext cx="508429" cy="547308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6091603" y="2623854"/>
              <a:ext cx="562419" cy="190920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994396" y="1612323"/>
              <a:ext cx="717957" cy="1045029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460092" y="1882616"/>
              <a:ext cx="371586" cy="407874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509052" y="1882875"/>
              <a:ext cx="532887" cy="42633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503288" y="1810148"/>
              <a:ext cx="322625" cy="164216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568093" y="2047585"/>
              <a:ext cx="316149" cy="31347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856864" y="1707177"/>
              <a:ext cx="663211" cy="734040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856864" y="1707177"/>
              <a:ext cx="663211" cy="739566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6021747" y="1023598"/>
              <a:ext cx="437125" cy="627441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980710" y="840259"/>
              <a:ext cx="570342" cy="5869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041197" y="1143364"/>
              <a:ext cx="45377" cy="90020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6044802" y="1174320"/>
              <a:ext cx="180752" cy="41793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158480" y="1390947"/>
              <a:ext cx="496987" cy="372341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 rot="8099947" flipH="1">
              <a:off x="5549494" y="3062782"/>
              <a:ext cx="2497783" cy="241357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863;p45"/>
          <p:cNvSpPr txBox="1">
            <a:spLocks noGrp="1"/>
          </p:cNvSpPr>
          <p:nvPr>
            <p:ph type="title"/>
          </p:nvPr>
        </p:nvSpPr>
        <p:spPr>
          <a:xfrm>
            <a:off x="928662" y="136274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Заключение</a:t>
            </a:r>
            <a:r>
              <a:rPr lang="en-US" sz="3600" dirty="0"/>
              <a:t>:</a:t>
            </a:r>
            <a:endParaRPr sz="3600"/>
          </a:p>
        </p:txBody>
      </p:sp>
      <p:sp>
        <p:nvSpPr>
          <p:cNvPr id="115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214282" y="2143122"/>
            <a:ext cx="6357982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Ввели в систему проката возможность безналичной оплаты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Реализовали возможности для клиента выбора инвентаря и бронирования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Реализовали автоматический подсчет времени и стоимости сессии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ru-RU" sz="1800" dirty="0"/>
              <a:t>Реализовали механизм примерки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4143371" y="3000378"/>
            <a:ext cx="4326915" cy="11430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Наши контакты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:</a:t>
            </a:r>
          </a:p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https://github.com/Crabishka/TP_project</a:t>
            </a:r>
            <a:endParaRPr lang="en-US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-52"/>
              </a:rPr>
              <a:t>CyberShpek</a:t>
            </a:r>
            <a:endParaRPr lang="en-US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Hagoga.pr@gmail.com</a:t>
            </a:r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857620" y="928676"/>
            <a:ext cx="4603800" cy="170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Sportique</a:t>
            </a:r>
            <a:r>
              <a:rPr lang="en" b="1" dirty="0"/>
              <a:t> </a:t>
            </a:r>
            <a:br>
              <a:rPr lang="en" b="1" dirty="0"/>
            </a:br>
            <a:r>
              <a:rPr lang="ru-RU" sz="2800" b="1" dirty="0">
                <a:solidFill>
                  <a:schemeClr val="dk2"/>
                </a:solidFill>
              </a:rPr>
              <a:t>Прокат спортивного инвентаря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2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2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2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2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2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 flipH="1">
            <a:off x="621396" y="1327132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2"/>
          <p:cNvSpPr/>
          <p:nvPr/>
        </p:nvSpPr>
        <p:spPr>
          <a:xfrm flipH="1">
            <a:off x="866671" y="1392510"/>
            <a:ext cx="155633" cy="163998"/>
          </a:xfrm>
          <a:custGeom>
            <a:avLst/>
            <a:gdLst/>
            <a:ahLst/>
            <a:cxnLst/>
            <a:rect l="l" t="t" r="r" b="b"/>
            <a:pathLst>
              <a:path w="7443" h="7844" extrusionOk="0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/>
          <p:nvPr/>
        </p:nvSpPr>
        <p:spPr>
          <a:xfrm flipH="1">
            <a:off x="922019" y="1235871"/>
            <a:ext cx="239963" cy="195882"/>
          </a:xfrm>
          <a:custGeom>
            <a:avLst/>
            <a:gdLst/>
            <a:ahLst/>
            <a:cxnLst/>
            <a:rect l="l" t="t" r="r" b="b"/>
            <a:pathLst>
              <a:path w="11476" h="9369" extrusionOk="0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 flipH="1">
            <a:off x="875474" y="1414860"/>
            <a:ext cx="114064" cy="119842"/>
          </a:xfrm>
          <a:custGeom>
            <a:avLst/>
            <a:gdLst/>
            <a:ahLst/>
            <a:cxnLst/>
            <a:rect l="l" t="t" r="r" b="b"/>
            <a:pathLst>
              <a:path w="5455" h="5732" extrusionOk="0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2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2057495" y="2972229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98495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2186530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2857488" y="2857502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3006098" y="2751153"/>
            <a:ext cx="25824" cy="52311"/>
          </a:xfrm>
          <a:custGeom>
            <a:avLst/>
            <a:gdLst/>
            <a:ahLst/>
            <a:cxnLst/>
            <a:rect l="l" t="t" r="r" b="b"/>
            <a:pathLst>
              <a:path w="1235" h="2502" fill="none" extrusionOk="0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917293" y="2751153"/>
            <a:ext cx="26535" cy="52311"/>
          </a:xfrm>
          <a:custGeom>
            <a:avLst/>
            <a:gdLst/>
            <a:ahLst/>
            <a:cxnLst/>
            <a:rect l="l" t="t" r="r" b="b"/>
            <a:pathLst>
              <a:path w="1269" h="2502" fill="none" extrusionOk="0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828718" y="3341853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2829638" y="31500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810"/>
          <a:stretch>
            <a:fillRect/>
          </a:stretch>
        </p:blipFill>
        <p:spPr bwMode="auto">
          <a:xfrm>
            <a:off x="1754168" y="1300154"/>
            <a:ext cx="1460510" cy="262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629038" y="85868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Цели</a:t>
            </a:r>
            <a:r>
              <a:rPr lang="en-US" sz="3600" dirty="0"/>
              <a:t>:</a:t>
            </a:r>
            <a:endParaRPr sz="3600"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186893" y="1712452"/>
            <a:ext cx="6899438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Font typeface="Arial" pitchFamily="34" charset="0"/>
              <a:buChar char="•"/>
            </a:pPr>
            <a:r>
              <a:rPr lang="ru-RU" sz="2000" dirty="0"/>
              <a:t>Введения в систему проката возможности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безналичной оплаты</a:t>
            </a:r>
          </a:p>
          <a:p>
            <a:pPr indent="-457200">
              <a:buFont typeface="Arial" pitchFamily="34" charset="0"/>
              <a:buChar char="•"/>
            </a:pPr>
            <a:r>
              <a:rPr lang="ru-RU" sz="2000" dirty="0"/>
              <a:t>Реализации возможности для клиента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бронирования инвентаря</a:t>
            </a:r>
            <a:endParaRPr lang="ru-RU" sz="2000" dirty="0"/>
          </a:p>
          <a:p>
            <a:pPr indent="-457200">
              <a:buFont typeface="Arial" pitchFamily="34" charset="0"/>
              <a:buChar char="•"/>
            </a:pPr>
            <a:r>
              <a:rPr lang="ru-RU" sz="2000" dirty="0"/>
              <a:t>Реализация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механизма примерки</a:t>
            </a:r>
          </a:p>
          <a:p>
            <a:pPr indent="-457200">
              <a:buFont typeface="Arial" pitchFamily="34" charset="0"/>
              <a:buChar char="•"/>
            </a:pPr>
            <a:r>
              <a:rPr lang="ru-RU" sz="2000" dirty="0"/>
              <a:t>Автоматический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подсчет времени и стоимости</a:t>
            </a:r>
            <a:r>
              <a:rPr lang="ru-RU" sz="2000" dirty="0">
                <a:solidFill>
                  <a:srgbClr val="FFC000"/>
                </a:solidFill>
              </a:rPr>
              <a:t> </a:t>
            </a:r>
            <a:r>
              <a:rPr lang="ru-RU" sz="2000" dirty="0"/>
              <a:t>сессии</a:t>
            </a:r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0192" y="559240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>
            <a:spLocks noGrp="1"/>
          </p:cNvSpPr>
          <p:nvPr>
            <p:ph type="title"/>
          </p:nvPr>
        </p:nvSpPr>
        <p:spPr>
          <a:xfrm>
            <a:off x="785786" y="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</a:t>
            </a:r>
            <a:r>
              <a:rPr lang="en" dirty="0"/>
              <a:t> </a:t>
            </a:r>
            <a:r>
              <a:rPr lang="ru-RU" b="0" dirty="0">
                <a:solidFill>
                  <a:schemeClr val="dk2"/>
                </a:solidFill>
              </a:rPr>
              <a:t>команда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833" name="Google Shape;833;p43"/>
          <p:cNvSpPr/>
          <p:nvPr/>
        </p:nvSpPr>
        <p:spPr>
          <a:xfrm>
            <a:off x="2158441" y="4659137"/>
            <a:ext cx="54775" cy="45719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56837" y="1968770"/>
            <a:ext cx="2429213" cy="426668"/>
            <a:chOff x="1440" y="2672"/>
            <a:chExt cx="3024" cy="318"/>
          </a:xfrm>
        </p:grpSpPr>
        <p:sp>
          <p:nvSpPr>
            <p:cNvPr id="7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02" y="2672"/>
              <a:ext cx="1728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2"/>
                  </a:solidFill>
                  <a:latin typeface="Montserrat" charset="-52"/>
                </a:rPr>
                <a:t>Frontend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71470" y="1071552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charset="-52"/>
              </a:rPr>
              <a:t>Прядченко Георгий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9321" y="1071552"/>
            <a:ext cx="31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charset="-52"/>
              </a:rPr>
              <a:t>Киселева Мария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0760" y="1097686"/>
            <a:ext cx="312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charset="-52"/>
              </a:rPr>
              <a:t>Мошкин Никита</a:t>
            </a: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285720" y="2722540"/>
            <a:ext cx="2500651" cy="492152"/>
            <a:chOff x="1440" y="2678"/>
            <a:chExt cx="3024" cy="312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90" y="2678"/>
              <a:ext cx="1974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Аналитика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285720" y="3571882"/>
            <a:ext cx="2786063" cy="571504"/>
            <a:chOff x="1492" y="2629"/>
            <a:chExt cx="3598" cy="361"/>
          </a:xfrm>
        </p:grpSpPr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92" y="2983"/>
              <a:ext cx="3198" cy="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11" y="2629"/>
              <a:ext cx="307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Развертывание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22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497416" y="1902076"/>
            <a:ext cx="2395662" cy="508782"/>
            <a:chOff x="1440" y="2653"/>
            <a:chExt cx="3024" cy="337"/>
          </a:xfrm>
        </p:grpSpPr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64" y="2653"/>
              <a:ext cx="1678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2"/>
                  </a:solidFill>
                  <a:latin typeface="Montserrat" charset="-52"/>
                </a:rPr>
                <a:t>Backend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497416" y="2786604"/>
            <a:ext cx="2395662" cy="466510"/>
            <a:chOff x="1440" y="2681"/>
            <a:chExt cx="3024" cy="309"/>
          </a:xfrm>
        </p:grpSpPr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14" y="2681"/>
              <a:ext cx="151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Дизайн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3460170" y="3621018"/>
            <a:ext cx="2598464" cy="522368"/>
            <a:chOff x="1440" y="2644"/>
            <a:chExt cx="3280" cy="346"/>
          </a:xfrm>
        </p:grpSpPr>
        <p:sp>
          <p:nvSpPr>
            <p:cNvPr id="30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0" y="2982"/>
              <a:ext cx="3280" cy="8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11" y="2644"/>
              <a:ext cx="263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Тестирование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6286512" y="1888541"/>
            <a:ext cx="2629374" cy="563133"/>
            <a:chOff x="1296" y="2617"/>
            <a:chExt cx="3319" cy="373"/>
          </a:xfrm>
        </p:grpSpPr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95" y="2659"/>
              <a:ext cx="2720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Документация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088A9AC0-B811-D27F-BE50-506BE69B491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17"/>
              <a:ext cx="356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roup 12">
            <a:extLst>
              <a:ext uri="{FF2B5EF4-FFF2-40B4-BE49-F238E27FC236}">
                <a16:creationId xmlns:a16="http://schemas.microsoft.com/office/drawing/2014/main" id="{196D6442-EA76-327C-2326-730406AE0413}"/>
              </a:ext>
            </a:extLst>
          </p:cNvPr>
          <p:cNvGrpSpPr>
            <a:grpSpLocks/>
          </p:cNvGrpSpPr>
          <p:nvPr/>
        </p:nvGrpSpPr>
        <p:grpSpPr bwMode="auto">
          <a:xfrm>
            <a:off x="6429762" y="2784896"/>
            <a:ext cx="2478048" cy="501234"/>
            <a:chOff x="1371" y="2658"/>
            <a:chExt cx="3128" cy="332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5C6B67B7-BCA8-BEA5-FEFD-19FC8F03A957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371" y="2987"/>
              <a:ext cx="3128" cy="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Text Box 15">
              <a:extLst>
                <a:ext uri="{FF2B5EF4-FFF2-40B4-BE49-F238E27FC236}">
                  <a16:creationId xmlns:a16="http://schemas.microsoft.com/office/drawing/2014/main" id="{699F20BE-8549-F7FD-3BED-9654D4BA9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05" y="2658"/>
              <a:ext cx="2744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 </a:t>
              </a:r>
              <a:r>
                <a:rPr lang="ru-RU" sz="2000" dirty="0">
                  <a:solidFill>
                    <a:schemeClr val="bg2"/>
                  </a:solidFill>
                  <a:latin typeface="Montserrat" charset="-52"/>
                </a:rPr>
                <a:t>Тестирование</a:t>
              </a:r>
              <a:endParaRPr lang="en-US" sz="2000" dirty="0">
                <a:solidFill>
                  <a:schemeClr val="bg2"/>
                </a:solidFill>
                <a:latin typeface="Montserrat" charset="-52"/>
              </a:endParaRPr>
            </a:p>
          </p:txBody>
        </p:sp>
      </p:grpSp>
      <p:grpSp>
        <p:nvGrpSpPr>
          <p:cNvPr id="39" name="Google Shape;9738;p95">
            <a:extLst>
              <a:ext uri="{FF2B5EF4-FFF2-40B4-BE49-F238E27FC236}">
                <a16:creationId xmlns:a16="http://schemas.microsoft.com/office/drawing/2014/main" id="{9767F323-6E42-415E-833E-C4A90C562E36}"/>
              </a:ext>
            </a:extLst>
          </p:cNvPr>
          <p:cNvGrpSpPr/>
          <p:nvPr/>
        </p:nvGrpSpPr>
        <p:grpSpPr>
          <a:xfrm>
            <a:off x="376700" y="1928808"/>
            <a:ext cx="409086" cy="395191"/>
            <a:chOff x="-1951475" y="3597450"/>
            <a:chExt cx="295375" cy="291450"/>
          </a:xfrm>
          <a:solidFill>
            <a:schemeClr val="bg2"/>
          </a:solidFill>
        </p:grpSpPr>
        <p:sp>
          <p:nvSpPr>
            <p:cNvPr id="40" name="Google Shape;9739;p95">
              <a:extLst>
                <a:ext uri="{FF2B5EF4-FFF2-40B4-BE49-F238E27FC236}">
                  <a16:creationId xmlns:a16="http://schemas.microsoft.com/office/drawing/2014/main" id="{9371C207-6C42-4F50-9117-27821D93D518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1" name="Google Shape;9740;p95">
              <a:extLst>
                <a:ext uri="{FF2B5EF4-FFF2-40B4-BE49-F238E27FC236}">
                  <a16:creationId xmlns:a16="http://schemas.microsoft.com/office/drawing/2014/main" id="{1C781A10-D3ED-49F2-8EC5-0CA0416AB412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2" name="Google Shape;9741;p95">
              <a:extLst>
                <a:ext uri="{FF2B5EF4-FFF2-40B4-BE49-F238E27FC236}">
                  <a16:creationId xmlns:a16="http://schemas.microsoft.com/office/drawing/2014/main" id="{EDD5275F-A34B-494C-925F-39F09F8A6FAF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3" name="Google Shape;9742;p95">
              <a:extLst>
                <a:ext uri="{FF2B5EF4-FFF2-40B4-BE49-F238E27FC236}">
                  <a16:creationId xmlns:a16="http://schemas.microsoft.com/office/drawing/2014/main" id="{BB3FACC8-7449-4445-BA75-032E967E2F9D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44" name="Google Shape;7657;p91"/>
          <p:cNvGrpSpPr/>
          <p:nvPr/>
        </p:nvGrpSpPr>
        <p:grpSpPr>
          <a:xfrm>
            <a:off x="338962" y="2643188"/>
            <a:ext cx="375386" cy="428629"/>
            <a:chOff x="-62151950" y="4111775"/>
            <a:chExt cx="318225" cy="316650"/>
          </a:xfrm>
          <a:solidFill>
            <a:schemeClr val="bg2"/>
          </a:solidFill>
        </p:grpSpPr>
        <p:sp>
          <p:nvSpPr>
            <p:cNvPr id="45" name="Google Shape;7658;p9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59;p9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60;p9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61;p9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9728;p95"/>
          <p:cNvGrpSpPr/>
          <p:nvPr/>
        </p:nvGrpSpPr>
        <p:grpSpPr>
          <a:xfrm>
            <a:off x="324148" y="3570550"/>
            <a:ext cx="390200" cy="429960"/>
            <a:chOff x="-3771675" y="3971775"/>
            <a:chExt cx="291300" cy="292025"/>
          </a:xfrm>
          <a:solidFill>
            <a:schemeClr val="bg2"/>
          </a:solidFill>
        </p:grpSpPr>
        <p:sp>
          <p:nvSpPr>
            <p:cNvPr id="50" name="Google Shape;9729;p95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30;p95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31;p95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32;p95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33;p95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962;p89"/>
          <p:cNvGrpSpPr/>
          <p:nvPr/>
        </p:nvGrpSpPr>
        <p:grpSpPr>
          <a:xfrm>
            <a:off x="3428992" y="2000246"/>
            <a:ext cx="339253" cy="318042"/>
            <a:chOff x="5049725" y="2635825"/>
            <a:chExt cx="481825" cy="451700"/>
          </a:xfrm>
          <a:solidFill>
            <a:schemeClr val="bg2"/>
          </a:solidFill>
        </p:grpSpPr>
        <p:sp>
          <p:nvSpPr>
            <p:cNvPr id="56" name="Google Shape;6963;p89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6964;p89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6965;p89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9772;p95"/>
          <p:cNvGrpSpPr/>
          <p:nvPr/>
        </p:nvGrpSpPr>
        <p:grpSpPr>
          <a:xfrm>
            <a:off x="3456509" y="3662838"/>
            <a:ext cx="319874" cy="419623"/>
            <a:chOff x="-3365275" y="3253275"/>
            <a:chExt cx="222150" cy="291425"/>
          </a:xfrm>
          <a:solidFill>
            <a:schemeClr val="bg2"/>
          </a:solidFill>
        </p:grpSpPr>
        <p:sp>
          <p:nvSpPr>
            <p:cNvPr id="60" name="Google Shape;9773;p95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74;p95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648;p95"/>
          <p:cNvGrpSpPr/>
          <p:nvPr/>
        </p:nvGrpSpPr>
        <p:grpSpPr>
          <a:xfrm>
            <a:off x="3412531" y="2755332"/>
            <a:ext cx="426462" cy="418363"/>
            <a:chOff x="-1183550" y="3586525"/>
            <a:chExt cx="296175" cy="290550"/>
          </a:xfrm>
          <a:solidFill>
            <a:schemeClr val="bg2"/>
          </a:solidFill>
        </p:grpSpPr>
        <p:sp>
          <p:nvSpPr>
            <p:cNvPr id="63" name="Google Shape;9649;p95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650;p95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651;p95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652;p95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53;p95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54;p95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55;p95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56;p95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57;p95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587;p91"/>
          <p:cNvGrpSpPr/>
          <p:nvPr/>
        </p:nvGrpSpPr>
        <p:grpSpPr>
          <a:xfrm>
            <a:off x="6348294" y="2034255"/>
            <a:ext cx="366364" cy="359075"/>
            <a:chOff x="-60988625" y="3740800"/>
            <a:chExt cx="316650" cy="310350"/>
          </a:xfrm>
          <a:solidFill>
            <a:schemeClr val="bg2"/>
          </a:solidFill>
        </p:grpSpPr>
        <p:sp>
          <p:nvSpPr>
            <p:cNvPr id="73" name="Google Shape;7588;p91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589;p91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90;p91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117;p89"/>
          <p:cNvGrpSpPr/>
          <p:nvPr/>
        </p:nvGrpSpPr>
        <p:grpSpPr>
          <a:xfrm>
            <a:off x="6357982" y="2860484"/>
            <a:ext cx="336430" cy="340147"/>
            <a:chOff x="1492675" y="4992125"/>
            <a:chExt cx="481825" cy="481825"/>
          </a:xfrm>
          <a:solidFill>
            <a:schemeClr val="bg2"/>
          </a:solidFill>
        </p:grpSpPr>
        <p:sp>
          <p:nvSpPr>
            <p:cNvPr id="77" name="Google Shape;7118;p8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7119;p8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9"/>
          <p:cNvSpPr txBox="1">
            <a:spLocks noGrp="1"/>
          </p:cNvSpPr>
          <p:nvPr>
            <p:ph type="title" idx="2"/>
          </p:nvPr>
        </p:nvSpPr>
        <p:spPr>
          <a:xfrm>
            <a:off x="114320" y="142858"/>
            <a:ext cx="7315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Актуальность</a:t>
            </a:r>
            <a:r>
              <a:rPr lang="en" sz="3600" dirty="0"/>
              <a:t> </a:t>
            </a:r>
            <a:r>
              <a:rPr lang="ru-RU" sz="3600" b="0" dirty="0">
                <a:solidFill>
                  <a:schemeClr val="dk2"/>
                </a:solidFill>
              </a:rPr>
              <a:t>проекта</a:t>
            </a:r>
            <a:endParaRPr sz="3600" b="0">
              <a:solidFill>
                <a:schemeClr val="dk2"/>
              </a:solidFill>
            </a:endParaRPr>
          </a:p>
        </p:txBody>
      </p:sp>
      <p:grpSp>
        <p:nvGrpSpPr>
          <p:cNvPr id="1026" name="Google Shape;1026;p49"/>
          <p:cNvGrpSpPr/>
          <p:nvPr/>
        </p:nvGrpSpPr>
        <p:grpSpPr>
          <a:xfrm>
            <a:off x="2519967" y="1922880"/>
            <a:ext cx="423079" cy="423043"/>
            <a:chOff x="-4478975" y="3251700"/>
            <a:chExt cx="293825" cy="293800"/>
          </a:xfrm>
        </p:grpSpPr>
        <p:sp>
          <p:nvSpPr>
            <p:cNvPr id="1027" name="Google Shape;1027;p49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6201320" y="1944322"/>
            <a:ext cx="426462" cy="418363"/>
            <a:chOff x="-1183550" y="3586525"/>
            <a:chExt cx="296175" cy="290550"/>
          </a:xfrm>
        </p:grpSpPr>
        <p:sp>
          <p:nvSpPr>
            <p:cNvPr id="1031" name="Google Shape;1031;p49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Диаграмма 26">
            <a:extLst>
              <a:ext uri="{FF2B5EF4-FFF2-40B4-BE49-F238E27FC236}">
                <a16:creationId xmlns:a16="http://schemas.microsoft.com/office/drawing/2014/main" id="{2A3CE62F-E454-4F54-96BE-823069318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128484"/>
              </p:ext>
            </p:extLst>
          </p:nvPr>
        </p:nvGraphicFramePr>
        <p:xfrm>
          <a:off x="1071538" y="928676"/>
          <a:ext cx="6643734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6858016" y="4286262"/>
            <a:ext cx="571504" cy="357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2164527"/>
            <a:ext cx="1709232" cy="3203374"/>
            <a:chOff x="556725" y="1697125"/>
            <a:chExt cx="1907625" cy="3575194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avLst/>
              <a:gdLst/>
              <a:ahLst/>
              <a:cxnLst/>
              <a:rect l="l" t="t" r="r" b="b"/>
              <a:pathLst>
                <a:path w="17280" h="12842" extrusionOk="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8059E6-1AF1-48A6-82EF-BD5A5FB1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1293301"/>
            <a:ext cx="5214974" cy="27431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6" name="Прямоугольник 35"/>
          <p:cNvSpPr/>
          <p:nvPr/>
        </p:nvSpPr>
        <p:spPr>
          <a:xfrm>
            <a:off x="4357718" y="40719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charset="-52"/>
              </a:rPr>
              <a:t>Воспользуетесь ли вы онлайн бронированием при его возможности?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71406" y="-18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ru-RU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Актуальность проекта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357158" y="392907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ru-RU" dirty="0"/>
              <a:t>Велобайк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B106BDF-9022-4A51-A7D0-FECF450D18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500048"/>
            <a:ext cx="1714512" cy="3429024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3012848-4515-4CF2-8A4B-2A06C76DCE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4" y="500048"/>
            <a:ext cx="1785950" cy="34290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DFCBD5C-87FF-40FB-97F9-7FB91463E10C}"/>
              </a:ext>
            </a:extLst>
          </p:cNvPr>
          <p:cNvPicPr/>
          <p:nvPr/>
        </p:nvPicPr>
        <p:blipFill>
          <a:blip r:embed="rId5" cstate="print"/>
          <a:srcRect b="6284"/>
          <a:stretch>
            <a:fillRect/>
          </a:stretch>
        </p:blipFill>
        <p:spPr>
          <a:xfrm>
            <a:off x="6715140" y="518781"/>
            <a:ext cx="1714512" cy="341029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7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3428992" y="392907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Whoosh</a:t>
            </a:r>
            <a:r>
              <a:rPr lang="en" dirty="0"/>
              <a:t>”</a:t>
            </a:r>
            <a:endParaRPr dirty="0"/>
          </a:p>
        </p:txBody>
      </p:sp>
      <p:sp>
        <p:nvSpPr>
          <p:cNvPr id="28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6429388" y="392907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ru-RU" dirty="0"/>
              <a:t>Зеленый город</a:t>
            </a:r>
            <a:r>
              <a:rPr lang="en" dirty="0"/>
              <a:t>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28586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Минусы</a:t>
            </a:r>
            <a:r>
              <a:rPr lang="en-US" sz="3600" dirty="0"/>
              <a:t>:</a:t>
            </a:r>
            <a:endParaRPr sz="360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0" y="2143122"/>
            <a:ext cx="7215238" cy="214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Ограниченный ассортимент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Нельзя поменять размер выбранного товара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400" dirty="0"/>
              <a:t>Нельзя арендовать продукт заранее</a:t>
            </a:r>
          </a:p>
        </p:txBody>
      </p:sp>
      <p:grpSp>
        <p:nvGrpSpPr>
          <p:cNvPr id="31" name="Google Shape;2387;p76"/>
          <p:cNvGrpSpPr/>
          <p:nvPr/>
        </p:nvGrpSpPr>
        <p:grpSpPr>
          <a:xfrm>
            <a:off x="5857884" y="714362"/>
            <a:ext cx="2543259" cy="3346492"/>
            <a:chOff x="4844500" y="698000"/>
            <a:chExt cx="2922950" cy="3846100"/>
          </a:xfrm>
        </p:grpSpPr>
        <p:sp>
          <p:nvSpPr>
            <p:cNvPr id="32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-RU" dirty="0"/>
              <a:t>ценарий для</a:t>
            </a:r>
            <a:r>
              <a:rPr lang="en" dirty="0"/>
              <a:t> </a:t>
            </a:r>
            <a:r>
              <a:rPr lang="ru-RU" b="0" dirty="0">
                <a:solidFill>
                  <a:schemeClr val="dk2"/>
                </a:solidFill>
              </a:rPr>
              <a:t>пользователя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pic>
        <p:nvPicPr>
          <p:cNvPr id="19" name="Рисунок 18" descr="https://sun9-31.userapi.com/impg/_d6VGoh6vfQ2we3aUEzgH1yl5VSGW6_G0OZ-WA/x4q58nfGQe4.jpg?size=1051x2160&amp;quality=95&amp;sign=e4deede5108b41395dd19fb4ba76f6b3&amp;type=albu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2000264" cy="36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8" name="Picture 2" descr="https://sun9-57.userapi.com/impg/OZHT7myPVaeE_e2GjGGzooWdxqo1a5-mGZwXKQ/h8snz1c3K2k.jpg?size=1051x2160&amp;quality=95&amp;sign=60a7bb5fba81f3415f40490a4f1bb2e3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020759"/>
            <a:ext cx="1928826" cy="3622693"/>
          </a:xfrm>
          <a:prstGeom prst="rect">
            <a:avLst/>
          </a:prstGeom>
          <a:noFill/>
        </p:spPr>
      </p:pic>
      <p:pic>
        <p:nvPicPr>
          <p:cNvPr id="21" name="Рисунок 20" descr="https://sun9-6.userapi.com/impg/gS9kWoDre1kGkbc3JDwE0ZUfWdQaVqBqYApy3A/VbrQ-ENZi0Q.jpg?size=1051x2160&amp;quality=95&amp;sign=6b704dca03a2ba05d643589aeaff8b31&amp;type=album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1000114"/>
            <a:ext cx="2000264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oogle Shape;6192;p85"/>
          <p:cNvGrpSpPr/>
          <p:nvPr/>
        </p:nvGrpSpPr>
        <p:grpSpPr>
          <a:xfrm>
            <a:off x="2786050" y="2702560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8" name="Google Shape;6192;p85"/>
          <p:cNvGrpSpPr/>
          <p:nvPr/>
        </p:nvGrpSpPr>
        <p:grpSpPr>
          <a:xfrm>
            <a:off x="5572132" y="2702560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>
            <a:spLocks noGrp="1"/>
          </p:cNvSpPr>
          <p:nvPr>
            <p:ph type="title"/>
          </p:nvPr>
        </p:nvSpPr>
        <p:spPr>
          <a:xfrm>
            <a:off x="642910" y="214296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-RU" dirty="0"/>
              <a:t>ценарий для</a:t>
            </a:r>
            <a:r>
              <a:rPr lang="en" dirty="0"/>
              <a:t> </a:t>
            </a:r>
            <a:r>
              <a:rPr lang="ru-RU" b="0" dirty="0">
                <a:solidFill>
                  <a:schemeClr val="dk2"/>
                </a:solidFill>
              </a:rPr>
              <a:t>пользователя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200" name="Google Shape;1200;p52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2" name="Google Shape;1202;p52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grpSp>
        <p:nvGrpSpPr>
          <p:cNvPr id="2" name="Google Shape;6192;p85"/>
          <p:cNvGrpSpPr/>
          <p:nvPr/>
        </p:nvGrpSpPr>
        <p:grpSpPr>
          <a:xfrm>
            <a:off x="2714612" y="2714626"/>
            <a:ext cx="693360" cy="154942"/>
            <a:chOff x="238125" y="2506075"/>
            <a:chExt cx="3011994" cy="673075"/>
          </a:xfrm>
        </p:grpSpPr>
        <p:sp>
          <p:nvSpPr>
            <p:cNvPr id="23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24" name="Google Shape;6194;p85"/>
            <p:cNvSpPr/>
            <p:nvPr/>
          </p:nvSpPr>
          <p:spPr>
            <a:xfrm>
              <a:off x="1606194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6192;p85"/>
          <p:cNvGrpSpPr/>
          <p:nvPr/>
        </p:nvGrpSpPr>
        <p:grpSpPr>
          <a:xfrm>
            <a:off x="5593152" y="2714626"/>
            <a:ext cx="693360" cy="154942"/>
            <a:chOff x="238125" y="2506075"/>
            <a:chExt cx="3011990" cy="673075"/>
          </a:xfrm>
        </p:grpSpPr>
        <p:sp>
          <p:nvSpPr>
            <p:cNvPr id="29" name="Google Shape;6193;p8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94;p8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674" name="Picture 2" descr="https://sun9-23.userapi.com/impg/ygClnF6Xb32AEZMQDM-zxFPHc_JJACCj0eM14A/BoI9zhzk2xg.jpg?size=1051x2160&amp;quality=95&amp;sign=a32a310f306c1f3408ef63fde3f85981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1928825" cy="3643338"/>
          </a:xfrm>
          <a:prstGeom prst="rect">
            <a:avLst/>
          </a:prstGeom>
          <a:noFill/>
        </p:spPr>
      </p:pic>
      <p:pic>
        <p:nvPicPr>
          <p:cNvPr id="17" name="Рисунок 16" descr="https://sun9-18.userapi.com/impg/OqSZyLho5niGB15352WPrmkHEwWjSnoJDehrAA/acHhRRM0Rjw.jpg?size=1051x2160&amp;quality=95&amp;sign=d556fced894760beddbcdc3346e6802f&amp;type=album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000115"/>
            <a:ext cx="1928826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 descr="https://sun9-37.userapi.com/impg/MNOvukTmUQ8JZVPR_AY2L0C__8tACwo56g_aLg/yrATbYSS2r0.jpg?size=1051x2160&amp;quality=95&amp;sign=3d0657bcc3571280770c913fd7237573&amp;type=album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9" y="1000114"/>
            <a:ext cx="192882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225</Words>
  <Application>Microsoft Office PowerPoint</Application>
  <PresentationFormat>Экран (16:9)</PresentationFormat>
  <Paragraphs>81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Roboto Condensed Light</vt:lpstr>
      <vt:lpstr>Staatliches</vt:lpstr>
      <vt:lpstr>Montserrat Medium</vt:lpstr>
      <vt:lpstr>Montserrat</vt:lpstr>
      <vt:lpstr>Lato</vt:lpstr>
      <vt:lpstr>Structures base template</vt:lpstr>
      <vt:lpstr>Sportique  Прокат спортивного инвентаря</vt:lpstr>
      <vt:lpstr>Цели:</vt:lpstr>
      <vt:lpstr>Наша команда</vt:lpstr>
      <vt:lpstr>Актуальность проекта</vt:lpstr>
      <vt:lpstr>Презентация PowerPoint</vt:lpstr>
      <vt:lpstr>Презентация PowerPoint</vt:lpstr>
      <vt:lpstr>Минусы:</vt:lpstr>
      <vt:lpstr>Cценарий для пользователя</vt:lpstr>
      <vt:lpstr>Cценарий для пользователя</vt:lpstr>
      <vt:lpstr>Cценарий для работника</vt:lpstr>
      <vt:lpstr>Cценарий для работника</vt:lpstr>
      <vt:lpstr>Презентация PowerPoint</vt:lpstr>
      <vt:lpstr>А/B  тестирование</vt:lpstr>
      <vt:lpstr>А/B  тестирование</vt:lpstr>
      <vt:lpstr>Заключение:</vt:lpstr>
      <vt:lpstr>Sportique  Прокат спортивного инвентаря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Sportique  Прокат спортивного инвентаря</dc:title>
  <dc:creator>MashaUnicorn</dc:creator>
  <cp:lastModifiedBy>George Pryadchenko</cp:lastModifiedBy>
  <cp:revision>29</cp:revision>
  <dcterms:modified xsi:type="dcterms:W3CDTF">2023-06-03T09:47:10Z</dcterms:modified>
</cp:coreProperties>
</file>